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icrosoft JhengHei" panose="020B0604030504040204" pitchFamily="34" charset="-120"/>
      <p:regular r:id="rId40"/>
      <p:bold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ato" panose="02020500000000000000" charset="0"/>
      <p:regular r:id="rId46"/>
      <p:bold r:id="rId47"/>
      <p:italic r:id="rId48"/>
      <p:boldItalic r:id="rId49"/>
    </p:embeddedFont>
    <p:embeddedFont>
      <p:font typeface="Microsoft Yahei" panose="020B0503020204020204" pitchFamily="34" charset="-122"/>
      <p:regular r:id="rId50"/>
      <p:bold r:id="rId51"/>
    </p:embeddedFont>
    <p:embeddedFont>
      <p:font typeface="Nunito" panose="02020500000000000000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CBCBD-FCCC-4C3D-AE97-80254C7BDFA1}">
  <a:tblStyle styleId="{7F7CBCBD-FCCC-4C3D-AE97-80254C7BDF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wang12341.medium.com/machine-learning-%E9%97%9C%E8%81%AF%E5%88%86%E6%9E%90-apriori%E6%BC%94%E7%AE%97%E6%B3%95-%E8%A9%B3%E7%B4%B0%E8%A7%A3%E8%AA%AA%E5%95%A4%E9%85%92%E8%88%87%E5%B0%BF%E5%B8%83%E7%9A%84%E8%83%8C%E5%BE%8C%E5%8E%9F%E7%90%86-python%E5%AF%A6%E4%BD%9C-scikit-learn%E4%B8%80%E6%AD%A5%E4%B8%80%E6%AD%A5%E6%95%99%E5%AD%B8-76b7778f8f34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marjigar4.medium.com/kaggle-instacart-market-basket-analysis-9148608cdf1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.instacart.com/3-million-instacart-orders-open-sourced-d40d29ead6f2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analysis-of-instacart-from-kaggle-competition-12a26a24ef4b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geekculture/kaggle-instacart-market-basket-analysis-8bfbbf5f2efb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com.tw/article/924-o2o-wa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echcrunch.com/2015/08/04/instacart-makes-its-first-acquisition-with-acqui-hire-of-app-maker-wedding-party/" TargetMode="External"/><Relationship Id="rId4" Type="http://schemas.openxmlformats.org/officeDocument/2006/relationships/hyperlink" Target="https://meet.bnext.com.tw/blog/view/796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大家下午好，我是 karen ，今天分享的題目是 instacart market basket analysis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這是一個電商預測下次消費者購買行為的題目。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b8bdaf1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bb8bdaf1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那再來看一周的消費行為，因為官方沒有說明這個欄位的 label 0 表示星期幾，但我們可以從分布發現，在 label 0 和 label 1 的訂單數量是比較多的，又通常消費的行為可能集中在周末，所以我們推估 label 0 為星期六 label 1 為星期日，那以此類推後，發現在 label 4  也就是代表星期三，小周末的訂單消費是相對較少的。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那在一周消費者行為集中在 label 0 和 label 1 ，因為官方沒有說明 0 代表的是星期幾，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那通常消費容易集中在周末，</a:t>
            </a:r>
            <a:r>
              <a:rPr lang="zh-TW">
                <a:solidFill>
                  <a:schemeClr val="dk1"/>
                </a:solidFill>
                <a:highlight>
                  <a:srgbClr val="FF0000"/>
                </a:highlight>
              </a:rPr>
              <a:t>推估~</a:t>
            </a:r>
            <a:r>
              <a:rPr lang="zh-TW" b="1">
                <a:solidFill>
                  <a:schemeClr val="dk1"/>
                </a:solidFill>
              </a:rPr>
              <a:t> </a:t>
            </a:r>
            <a:r>
              <a:rPr lang="zh-TW"/>
              <a:t>看了一下 kaggle discution  0 為星期六 1 為星期日，以此類推後，則發現在星期三的訂單數量最少。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bb8bdaf1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bb8bdaf1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這是消費者的購買間隔的頻率，一天為單位~~~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那先看最右邊 30 天的地方出現一個 peak ，有一部分的原因是，官方把 30 天和超過 30 天都歸類在這裡，造成這邊衝高，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那在看第二高峰，落在七天的時候，這和我們平常認知的消費模式蠻像的，大部分的人會每七天採購一次民生用品。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bb8bdaf1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bb8bdaf1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分析這次資料集中，單個消費者的總訂單數量統計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那從 user 的</a:t>
            </a:r>
            <a:r>
              <a:rPr lang="zh-TW" strike="sngStrike">
                <a:solidFill>
                  <a:schemeClr val="dk1"/>
                </a:solidFill>
              </a:rPr>
              <a:t>一段時間內</a:t>
            </a:r>
            <a:r>
              <a:rPr lang="zh-TW">
                <a:solidFill>
                  <a:schemeClr val="dk1"/>
                </a:solidFill>
              </a:rPr>
              <a:t>的訂單數量，最低的購買次數是 4 次，那最高的次數有到 100 次，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而 100 次還出現一個小高峰，推測官方可能特別撈取了這樣族群的資料。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bb8bdaf1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bb8bdaf1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從訂單來分析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購買五項商品為多數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也就是在每一個訂單中購買了多少商品，大部分的訂單購買4- 6 件商品。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這裡圖示顯示訂單中有 80 件商品時的發生率已經是個位數，最多的一個訂單中，有包含 一次購買145 件商品。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ca644cca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ca644cca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先以文字雲來顯示以商品的購買頻率來看，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可以看到最大的文字是 banana 也是所有訂單中被購買次數最多的，那第二名是袋裝有機香蕉`仔細看一下文字比較大的出現很多 organic 有機。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以及比較大的項目大多是生鮮蔬菜水果類型的。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那以商品來看，這些訂單中，最常被購買的 Top 10 ，第一名是香蕉，而第二名是袋裝有機香蕉，有一個特別的發現是前十名就有五個和有機有關係!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類別是生鮮的比較多，第二個是有機~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bb8bdaf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bb8bdaf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那以商品來看，這些訂單中，最常被購買的 Top 10 ，第一名是香蕉，而第二名是袋裝有機香蕉，在仔細看發現是前十名就有五個和有機有關係!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bb8bdaf1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bb8bdaf1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那看一下被購買頻率較少的商品，發現有 102 種商品都只有被購買一次。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那隨機看一下 last 10 的商品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chardonnay carneros 白酒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</a:rPr>
              <a:t>意大利氣泡酒普羅賽克（</a:t>
            </a:r>
            <a:r>
              <a:rPr lang="zh-TW" sz="1050">
                <a:solidFill>
                  <a:srgbClr val="EA4335"/>
                </a:solidFill>
                <a:highlight>
                  <a:srgbClr val="FFFFFF"/>
                </a:highlight>
              </a:rPr>
              <a:t>Prosecco</a:t>
            </a: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</a:rPr>
              <a:t>）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</a:rPr>
              <a:t>pasta shape in tomato sauce 番茄醬面？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</a:rPr>
              <a:t>hot chili with bean 難吃的豆子罐頭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D5156"/>
                </a:solidFill>
                <a:highlight>
                  <a:srgbClr val="FFFF00"/>
                </a:highlight>
              </a:rPr>
              <a:t>在看一下 只有被購買一次的集中在哪些 Department </a:t>
            </a:r>
            <a:endParaRPr sz="1050">
              <a:solidFill>
                <a:srgbClr val="4D5156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ca644cca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ca644cca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通過只有被購買一次的 這 102 件商品，發現最多集中在 pantry 和 personal care ，再來是 snacks 和 alcohol ，這幾個類別有比較多個商品是被購買一次的。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689c47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689c47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那我們在看全部的商品跟部門的分布，去看一下 department 商品最多的的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這裡是全部的 department 那扣掉剛剛只有被購買一次的 department 發現，有三個 deparment 是購買超過一次的 分別為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['produce', 'bulk', 'meat seafood']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>
                <a:solidFill>
                  <a:schemeClr val="dk1"/>
                </a:solidFill>
                <a:highlight>
                  <a:srgbClr val="FFFFFF"/>
                </a:highlight>
              </a:rPr>
              <a:t>導致冷門商品出現機率較高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>
                <a:solidFill>
                  <a:schemeClr val="dk1"/>
                </a:solidFill>
                <a:highlight>
                  <a:srgbClr val="FFFFFF"/>
                </a:highlight>
              </a:rPr>
              <a:t>扣掉剛剛分析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>
                <a:solidFill>
                  <a:schemeClr val="dk1"/>
                </a:solidFill>
                <a:highlight>
                  <a:srgbClr val="FFFFFF"/>
                </a:highlight>
              </a:rPr>
              <a:t> 102 種的商品只有被購買一次的商品對應到 department ，發現這三個部門都有被買兩次以上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69f5c8f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69f5c8f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61f3e245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61f3e24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我的簡報流程，會先從題目的背景，再到資料探索分析，接著是模型，以及關聯分析，最後為結論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bb8bdaf1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bb8bdaf1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prior 資料集的訂單中出現的商品，有超過一半以上的是會被再度購買的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Reoder 比率和 prior 差不多，感覺有挑選過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689c4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689c4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reorder 定義~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那我們再討論  reorder 和 department 的分布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可以看出分布蠻像的，所以有沒有 reorder 和 department 看起來沒有直接關係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produce 賣甚麼產品 ，Ex : product 農產品，有機百里香、洋蔥，梨子等</a:t>
            </a:r>
            <a:endParaRPr sz="1300" b="1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300" b="1">
                <a:solidFill>
                  <a:srgbClr val="233A44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去看一下 department 有沒有放在 feature</a:t>
            </a:r>
            <a:endParaRPr sz="1300" b="1">
              <a:solidFill>
                <a:srgbClr val="233A4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c420e36b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c420e36b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a6a33fd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a6a33fd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可以看出分布蠻像的，但有些項目比較不同，可能有微弱的關係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non reorder 分布比較離散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bb8bdaf1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bb8bdaf1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以 reorder =1 和 =0 的前20 名來看，前幾個分布有些不同，例如 milk ，他是重複購買的前幾名，但在不重複購買時，反而跌落了好幾名，代表 user 買過牛奶又再度買牛奶的機率是比較高的。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ca644cca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ca644cca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所以根據我們的題目是，這個用戶過去購買的商品，在下一次訂單中是否會再度購買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我們可以把他想成二元的問題，每一個商品分為 reordered 為 1 或是 0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c420e36b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c420e36b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49f2e700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49f2e700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Gradient Boosting Decision Tree 的特性: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特徵為數職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可以處理缺失值，因為它可以靠決策數的分支來判斷缺失值的分類，因此不用對缺失值做愈處理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能夠透過分支反映特徵的交互關係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高準確度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即使是沒有特別去做模型超參數的調整，也能有好的準確度，這很適合做為 baselien model ，因為 baseline model 最重要的是觀察這個題目有沒有辦法依靠現在的特徵繼續往下 go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準確度不太受到無效特徵影響，因此在做特徵工程不用特別講究，可以有一個基礎的 performance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mean F1 score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f1 score 本身最合考量 precision recall ， orecistion 和 recall 存在著一個權衡的關係，用一個比較概略的指標來看這個模型的表現。常用來評估兩個以上的分類問題，或是多類別的問題。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分子為precision和recall相乘，根據這個式子，只要precision或recall趨近於0，F-score就會趨近於0，代表著這個演算法的精確度非常低。一個好的演算法，最好能夠平衡recall和precision，且儘量讓兩種指標都很高。 所以有一套判斷方式可以同時考慮recall和precision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900">
                <a:solidFill>
                  <a:srgbClr val="323232"/>
                </a:solidFill>
              </a:rPr>
              <a:t>Precision看的是在</a:t>
            </a:r>
            <a:r>
              <a:rPr lang="zh-TW" sz="900" b="1">
                <a:solidFill>
                  <a:srgbClr val="323232"/>
                </a:solidFill>
              </a:rPr>
              <a:t>預測為True</a:t>
            </a:r>
            <a:r>
              <a:rPr lang="zh-TW" sz="900">
                <a:solidFill>
                  <a:srgbClr val="323232"/>
                </a:solidFill>
              </a:rPr>
              <a:t>的情形下，實際為True的是多少(精準度)，</a:t>
            </a:r>
            <a:endParaRPr sz="900">
              <a:solidFill>
                <a:srgbClr val="32323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 sz="900">
                <a:solidFill>
                  <a:srgbClr val="323232"/>
                </a:solidFill>
              </a:rPr>
              <a:t>recall則是看在</a:t>
            </a:r>
            <a:r>
              <a:rPr lang="zh-TW" sz="900" b="1">
                <a:solidFill>
                  <a:srgbClr val="323232"/>
                </a:solidFill>
              </a:rPr>
              <a:t>實際為True</a:t>
            </a:r>
            <a:r>
              <a:rPr lang="zh-TW" sz="900">
                <a:solidFill>
                  <a:srgbClr val="323232"/>
                </a:solidFill>
              </a:rPr>
              <a:t>的狀況下，預測</a:t>
            </a:r>
            <a:r>
              <a:rPr lang="zh-TW" sz="900" b="1">
                <a:solidFill>
                  <a:srgbClr val="323232"/>
                </a:solidFill>
              </a:rPr>
              <a:t>為真正的True</a:t>
            </a:r>
            <a:r>
              <a:rPr lang="zh-TW" sz="900">
                <a:solidFill>
                  <a:srgbClr val="323232"/>
                </a:solidFill>
              </a:rPr>
              <a:t>的答案(能召回多少)。</a:t>
            </a:r>
            <a:endParaRPr sz="900">
              <a:solidFill>
                <a:srgbClr val="32323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323232"/>
                </a:solidFill>
              </a:rPr>
              <a:t>Sensitivity就是Recall，它代表的是診斷方法是否夠靈敏可以將真正得病的人診斷出來，其實就是真正有病症的患者有多少可以被偵測出來，</a:t>
            </a:r>
            <a:r>
              <a:rPr lang="zh-TW" sz="900" b="1">
                <a:solidFill>
                  <a:srgbClr val="323232"/>
                </a:solidFill>
              </a:rPr>
              <a:t>而Specificity則代表實際沒病症的人有多少被檢驗正確的(才不會FP太高啊！）。兩種指標都是越高越好</a:t>
            </a:r>
            <a:endParaRPr sz="900" b="1">
              <a:solidFill>
                <a:srgbClr val="32323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精確率（Precision）= tp/(tp+fp)，即陽性的樣本中有幾個是預測正確的。</a:t>
            </a:r>
            <a:endParaRPr sz="1350">
              <a:solidFill>
                <a:srgbClr val="303233"/>
              </a:solidFill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召回率（Recall）= tp/(tp+fn)，即事實為真的樣本中有幾個是預測正確的。</a:t>
            </a:r>
            <a:endParaRPr sz="900">
              <a:solidFill>
                <a:srgbClr val="323232"/>
              </a:solidFill>
              <a:highlight>
                <a:srgbClr val="FFF2C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32323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323232"/>
                </a:solidFill>
                <a:highlight>
                  <a:srgbClr val="FF0000"/>
                </a:highlight>
              </a:rPr>
              <a:t>複習 precision 和  recall</a:t>
            </a:r>
            <a:endParaRPr sz="900">
              <a:solidFill>
                <a:srgbClr val="323232"/>
              </a:solidFill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FF0000"/>
                </a:solidFill>
              </a:rPr>
              <a:t>grid search 找了那些參數條悠</a:t>
            </a:r>
            <a:endParaRPr sz="9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n_estimators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max_depth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gamma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ca644cca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ca644cca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EA4335"/>
                </a:solidFill>
                <a:latin typeface="Calibri"/>
                <a:ea typeface="Calibri"/>
                <a:cs typeface="Calibri"/>
                <a:sym typeface="Calibri"/>
              </a:rPr>
              <a:t> 用甚麼方法跑的</a:t>
            </a:r>
            <a:endParaRPr sz="1300">
              <a:solidFill>
                <a:srgbClr val="EA43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重複購買率 (user_reorder_ratio): 重複購買的次數/全部的訂單數量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被購買的次數 (prod_order): 商品購買的次數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(reorder_times)prod_reorder/prod_1st_orders +1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對於樹的分割</a:t>
            </a:r>
            <a:endParaRPr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(1)"weight"：在所有的樹中，一個feature總共多少次被用於分割數據。 來表示他的重要性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cf4f192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cf4f192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前面的分析跟 feature engineering 是是針對商品做獨立的探討，會不會商品間有交互作用的關係。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用一個關聯的算法，阿皮奧里，他是 拉丁語，經典的挖掘資料關聯性演算法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hwang12341.medium.com/machine-learning-%E9%97%9C%E8%81%AF%E5%88%86%E6%9E%90-apriori%E6%BC%94%E7%AE%97%E6%B3%95-%E8%A9%B3%E7%B4%B0%E8%A7%A3%E8%AA%AA%E5%95%A4%E9%85%92%E8%88%87%E5%B0%BF%E5%B8%83%E7%9A%84%E8%83%8C%E5%BE%8C%E5%8E%9F%E7%90%86-python%E5%AF%A6%E4%BD%9C-scikit-learn%E4%B8%80%E6%AD%A5%E4%B8%80%E6%AD%A5%E6%95%99%E5%AD%B8-76b7778f8f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alibri"/>
              <a:buChar char="○"/>
            </a:pPr>
            <a:r>
              <a:rPr lang="zh-TW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頻繁項集: 經常一起出現的物品集合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alibri"/>
              <a:buChar char="○"/>
            </a:pPr>
            <a:r>
              <a:rPr lang="zh-TW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關聯規則: 表達數據之間的可能存在很強關聯性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33A44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怎麼看這個指標的分數</a:t>
            </a:r>
            <a:endParaRPr sz="1800">
              <a:solidFill>
                <a:srgbClr val="233A44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ca644cc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ca644cca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這是一個 kaggle 2017 年的比賽，由 instacart 發佈的公開資料集，當時參加競賽的隊伍大約 2600 組。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這一個公開資料集，來自超過 20 萬名 instacart 用戶，以及超過 300 萬份的訂單資料。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比賽想探討的問題是，購物籃的分析，根據客戶先前購買的商品，預測客戶再度訪問平台時，可能再次購買的商品，題目有點像是推薦商品，但鎖定在之前已有購買過的商品。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https://parmarjigar4.medium.com/kaggle-instacart-market-basket-analysis-9148608cdf18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https://tech.instacart.com/3-million-instacart-orders-open-sourced-d40d29ead6f2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這是一個 2017 年在 Kaggle 平台上的比賽，由 instacart 發佈的資料集，這個比賽約有兩千六百多位個團隊參加，那最後團隊 submit 的分數都蠻靠近的，而且</a:t>
            </a:r>
            <a:r>
              <a:rPr lang="zh-TW" strike="sngStrike">
                <a:solidFill>
                  <a:schemeClr val="dk1"/>
                </a:solidFill>
              </a:rPr>
              <a:t>分數感覺比較低</a:t>
            </a:r>
            <a:r>
              <a:rPr lang="zh-TW">
                <a:solidFill>
                  <a:schemeClr val="dk1"/>
                </a:solidFill>
              </a:rPr>
              <a:t>一些，最高分為 0.40914，第五名 0.40730 相差約 0.01 - 0.02 的距離，</a:t>
            </a:r>
            <a:r>
              <a:rPr lang="zh-TW" strike="sngStrike">
                <a:solidFill>
                  <a:schemeClr val="dk1"/>
                </a:solidFill>
              </a:rPr>
              <a:t>感覺</a:t>
            </a:r>
            <a:r>
              <a:rPr lang="zh-TW">
                <a:solidFill>
                  <a:schemeClr val="dk1"/>
                </a:solidFill>
              </a:rPr>
              <a:t>非常競爭。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>
                <a:solidFill>
                  <a:schemeClr val="dk1"/>
                </a:solidFill>
              </a:rPr>
              <a:t>meanf1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 instacart 在 2017 發佈了 online grocery shopping dataset ，這個匿名數據集包含來自超過 20萬名 Instacart 用戶的超過 300 萬份雜貨訂單的樣本。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那這次的題目是 Instacart Market Basket Analysi，購物籃的分析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他想要探討的問題是，根據之前的購買資料計算客戶再度訪問平台時可能再次購買的商品，題目初步看起來像是推薦商品，但它推薦鎖定在之前有購賣過的清單內。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in</a:t>
            </a:r>
            <a:r>
              <a:rPr lang="zh-TW" strike="sngStrike"/>
              <a:t>sta-cart 在這個問題陳述中的目的是讓客戶在給定的時間段內更容易購買他/她經常訂購的商品，這確實節省了客戶搜索相應產品的時間和重新訂購。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trike="sngStrike"/>
              <a:t>這個問題聽起來確實像產品</a:t>
            </a:r>
            <a:r>
              <a:rPr lang="zh-TW"/>
              <a:t>推薦，但它與推薦類似產品不同。這裡根據之前的購買嘗試推薦用戶再次訪問平台時可能“再次購買”的產品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cf4f19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cf4f192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頻繁項集: {葡萄酒, 尿布, 豆奶} 就是一個頻繁項集的例子。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關聯規則: 尿布 -&gt; 葡萄酒 就是一個關聯規則。這意味著如果顧客買了尿布，那麼他很可能會買葡萄酒。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cf4f192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cf4f192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這是蠻有趣的觀察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69f5c8fb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69f5c8fb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https://medium.com/kaggle-blog/instacart-market-basket-analysis-feda2700cded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https://medium.com/analytics-vidhya/analysis-of-instacart-from-kaggle-competition-12a26a24ef4b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https://medium.com/analytics-vidhya/analysis-of-instacart-from-kaggle-competition-12a26a24ef4b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https://medium.com/geekculture/kaggle-instacart-market-basket-analysis-8bfbbf5f2efb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0000"/>
                </a:highlight>
              </a:rPr>
              <a:t>或許可以成為重要的特徵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0000"/>
                </a:highlight>
              </a:rPr>
              <a:t>針對這幾個發現可以在 future work 做更進一步的 feature engineering 達到更好的 model perfomance 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0000"/>
                </a:highlight>
              </a:rPr>
              <a:t>因為做影像都會做 data aug 也同時好奇其他人對於結構畫時續性的資料作的 aug 方法，友發現這樣的作法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0000"/>
                </a:highlight>
              </a:rPr>
              <a:t>針對商品本質特行去下功夫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因為有觀察到 organic 頻率相對高，那在商品名稱應該可已針對這個特性找出更好的特徵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關聯性分析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bb8bdaf1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bb8bdaf1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ca644cc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ca644cca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首先，先簡單介紹 instacart 公司以及提供的服務。</a:t>
            </a:r>
            <a:b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這間公司成立於 2012 年，是一間專門提供 O2O 生鮮雜貨代買代送服務的公司。</a:t>
            </a:r>
            <a:b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O2O 指的是線上對應線下實體，也就是說消費者可以在網路上購買付費，接著在線下享受服務或取得商品。</a:t>
            </a:r>
            <a:b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這一個 O2O 的概念大約在 2010 年被提出，像是常見的團購，也屬於 O2O 商業模式的一種。</a:t>
            </a:r>
            <a:b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那我們回到 instacart ，他是一個 app 服務，消費者可以選擇超市以及想購買的商品下單，系統會自動配對(也就是跑腿外送員)，下單後一個小時內就會送到家門口。instacart 服務會提供給消費者比價的資訊，也會提供最佳路徑給跑腿外送員，並且依照天氣和交通調整運費。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Instacart 公司成立於 2012 年，那他是一間專門提供 O2O 生鮮雜貨代買代送服務的公司</a:t>
            </a:r>
            <a:b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99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O2O (Online to Offline) 指得是 線上對應線下實體，消費者在網路上付費，在線下的店頭享受服務或取得商品。這個 O2O 的概念大約在 2010 年由TrialPay創辦人暨CEO Alex Rampel首次被提出，他說的是在網路上面找尋消費者，再導引進入實體商店中，是創造客流量的一種方式。</a:t>
            </a:r>
            <a:endParaRPr>
              <a:solidFill>
                <a:srgbClr val="9900FF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他舉的例子是以美國電子商務每年的平均客單價是大概 1,000 美金，但是平均每個美國人每年大概收入為 40,000 美金，剩下的 39,000 元跑去了哪？（這是一個不準確且概念的數字，主要是用來解釋目前在電子商務上，消費者花的錢還不夠多）。答案是扣除稅之後，錢都花在咖啡館、健身房、餐廳、加油站、乾洗店、理髮店等等，還要扣除旅遊以及那些網路買然後送到你家的購物商品。</a:t>
            </a:r>
            <a:endParaRPr>
              <a:solidFill>
                <a:srgbClr val="9900FF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像是團購商業模式，他也是 O2O 的一角，消費者們在線上看到優惠折扣的「服務」覺得很心動，然後直接在線上進行購買，接著在團購網站指定的幾個月內到店頭去享受服務或者取貨；而且可以依照消費者的「區域性」提供更適合的在地服務商品/商店。對於傳統的店家來說，原本線上廣告的成效都可以直接被轉換成實際的購買行為，被直接紀錄下來。</a:t>
            </a:r>
            <a:endParaRPr>
              <a:solidFill>
                <a:srgbClr val="9900FF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那我們在回到 instacart ，他是一個 app 的服務，使用方法很簡單，先選擇附近的超市，在選商品，他還會提供比價的服務，例如哪些商品價格和實際店面一樣或比實際店面貴，訂單下訂成功之後，系統就會自動配對購物清單和購物專家(跑腿者)，跑腿者到指定店家購買後，一個小時內送到家門口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pp還會根據當時的天氣、交通等因素，推薦最佳路徑給跑腿者，以確保服務效率。第一次使用Instacart的時候，只要金額超過10美元就可以免除運費。如果金額超過35美元，兩小時內送達需付3.99美元運費、一小時內送達則是5.99美元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ref: </a:t>
            </a: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https://www.inside.com.tw/article/924-o2o-war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https://meet.bnext.com.tw/blog/view/7964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https://techcrunch.com/2015/08/04/instacart-makes-its-first-acquisition-with-acqui-hire-of-app-maker-wedding-party/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49f2e700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49f2e700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那我先對資料做一個 briefly 的 review，這次使用個公開資料集來自約 20 萬名的用戶資料，以及約 340 萬份的訂單，這些訂單包含了將近 5 萬件的商品項目，其中商品類別可以分為 21 種，以及商品陳列的走道約有 134 個走道位置，並且每一個用戶提供約 4 - 100 份的訂單資料。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先用一句話形容目前收集到的資料情況，總共約有 340 萬筆的訂單，這些訂單包含了將近 5 萬件商品，且這些商品的類別分成 21 種，並且擺放的走道位置約有 134 個地點。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644cca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ca644cca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trike="sngStrike">
                <a:solidFill>
                  <a:schemeClr val="dk1"/>
                </a:solidFill>
                <a:highlight>
                  <a:srgbClr val="FFFF00"/>
                </a:highlight>
              </a:rPr>
              <a:t>我們先從 kaggle 提供的六個 table 來認識整個資料集，第一個是 aisles 的表格，有 aisles_id 和 aisle ，aisle 例如: …</a:t>
            </a:r>
            <a:endParaRPr strike="sngStrik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trike="sngStrike">
                <a:solidFill>
                  <a:schemeClr val="dk1"/>
                </a:solidFill>
                <a:highlight>
                  <a:srgbClr val="FFFF00"/>
                </a:highlight>
              </a:rPr>
              <a:t>第二個表格是 departments ，例如 : … </a:t>
            </a:r>
            <a:endParaRPr strike="sngStrike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kaggle 提供了六個 table，第一個是 aisles 的表格紀錄了 id 和走道的名字，例如 準備好的沙拉、能量燕麥棒。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那我們先看最右邊的表格，他是 department 和 aisles 格式相似，都是記錄 id 跟名字，例如: 冷凍區、烘焙區。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在來看中間上面的表格，可以剛剛提到的 aisles 和 department 藉由 id 關聯到 products ，在這個表格同時會獲得商品的 id 和 名稱。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那下面的表格，先看最左邊的是 prior order ，歷史訂單，他可以關聯到 product_id ，並且提供商品加入購物車的順序，以及是否重複購買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那最右邊下面的表格是，和剛剛的 prior order 格式一樣，但這個是 train 的資料集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那最後一個表格 orders ，就是全部的訂單資料，提供哪一筆訂單屬於哪個資料集，以及這是這個 user 第幾次訂購，還有訂購的星期、時間、距離上次訂購多少天。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ca644cca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ca644cca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那把剛剛的資料表，以 user 為單位來看，可以看到上面這個表格，左邊為 user ，那每列代表的是那個 user 的訂單，訂單又被分成三個資料集，分別為 prior 和 train 和 test 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那我們看 user A ，他總共有 六張訂單，其中 1-5 張訂單都是 prior ，第六張訂單為 train 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uesr B則是有九張訂單，　1-8 為 prior ，第九張是 test ，所以題目要預測第九張test 的這個，他會重新購買哪些商品。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所以以訂單來說，每一個用戶會有過去的訂單資料，就是這裡的 P ，以及下一筆資料 ，下一筆資料再切分成 train 跟 test。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bb8bdaf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bb8bdaf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那根據這次的資料，做探索分析，先從資料集，比賽拆分為三個資料集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 prior, train, test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prior 3 百多萬的數量， train 約有  13 萬， test 約有 7 萬5千筆的資料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b8bdaf1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b8bdaf1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根據消費行為的分析，我們先從單位比較小的開始，一天當中的訂單會集中在</a:t>
            </a: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在早上10點開始至下午4點，而其中又以12點左右的消費記錄較少，相比前後時間略下降一些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我們先從單位小的消費行為來分析，在一天當中訂單的時間集中在早上10點開始至下午16點，而其中又以12點左右的消費記錄較少，相比前後時間略下降一些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或許用餐時間有影想，</a:t>
            </a:r>
            <a:r>
              <a:rPr lang="zh-TW" strike="sngStrike"/>
              <a:t>推測應為中午吃飯時間，因此較少人進行消費</a:t>
            </a:r>
            <a:endParaRPr strike="sng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66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3"/>
          <p:cNvGrpSpPr/>
          <p:nvPr/>
        </p:nvGrpSpPr>
        <p:grpSpPr>
          <a:xfrm>
            <a:off x="1944229" y="-24"/>
            <a:ext cx="5255065" cy="5143175"/>
            <a:chOff x="1619672" y="548680"/>
            <a:chExt cx="5904568" cy="5778848"/>
          </a:xfrm>
        </p:grpSpPr>
        <p:sp>
          <p:nvSpPr>
            <p:cNvPr id="127" name="Google Shape;127;p13"/>
            <p:cNvSpPr/>
            <p:nvPr/>
          </p:nvSpPr>
          <p:spPr>
            <a:xfrm>
              <a:off x="2411760" y="1268760"/>
              <a:ext cx="4320600" cy="4320600"/>
            </a:xfrm>
            <a:prstGeom prst="ellipse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483768" y="1340768"/>
              <a:ext cx="4176600" cy="4176600"/>
            </a:xfrm>
            <a:prstGeom prst="ellipse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13"/>
            <p:cNvCxnSpPr/>
            <p:nvPr/>
          </p:nvCxnSpPr>
          <p:spPr>
            <a:xfrm>
              <a:off x="4572000" y="548680"/>
              <a:ext cx="0" cy="720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3"/>
            <p:cNvCxnSpPr/>
            <p:nvPr/>
          </p:nvCxnSpPr>
          <p:spPr>
            <a:xfrm>
              <a:off x="4572000" y="5607528"/>
              <a:ext cx="0" cy="720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6732240" y="3429000"/>
              <a:ext cx="792000" cy="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13"/>
            <p:cNvCxnSpPr/>
            <p:nvPr/>
          </p:nvCxnSpPr>
          <p:spPr>
            <a:xfrm>
              <a:off x="1619672" y="3429000"/>
              <a:ext cx="792000" cy="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3"/>
            <p:cNvCxnSpPr/>
            <p:nvPr/>
          </p:nvCxnSpPr>
          <p:spPr>
            <a:xfrm rot="10800000" flipH="1">
              <a:off x="6156176" y="2378320"/>
              <a:ext cx="792000" cy="3306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3"/>
            <p:cNvCxnSpPr/>
            <p:nvPr/>
          </p:nvCxnSpPr>
          <p:spPr>
            <a:xfrm rot="10800000" flipH="1">
              <a:off x="5431496" y="1124832"/>
              <a:ext cx="432000" cy="792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3"/>
            <p:cNvCxnSpPr/>
            <p:nvPr/>
          </p:nvCxnSpPr>
          <p:spPr>
            <a:xfrm>
              <a:off x="3094136" y="1131624"/>
              <a:ext cx="613800" cy="7851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13"/>
            <p:cNvCxnSpPr/>
            <p:nvPr/>
          </p:nvCxnSpPr>
          <p:spPr>
            <a:xfrm>
              <a:off x="2195736" y="2090992"/>
              <a:ext cx="898500" cy="4923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13"/>
            <p:cNvCxnSpPr/>
            <p:nvPr/>
          </p:nvCxnSpPr>
          <p:spPr>
            <a:xfrm rot="10800000" flipH="1">
              <a:off x="3180984" y="4941232"/>
              <a:ext cx="5268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 flipH="1">
              <a:off x="2456304" y="4329144"/>
              <a:ext cx="637800" cy="396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5979584" y="4142812"/>
              <a:ext cx="968700" cy="5103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5431496" y="4875464"/>
              <a:ext cx="490200" cy="732000"/>
            </a:xfrm>
            <a:prstGeom prst="straightConnector1">
              <a:avLst/>
            </a:prstGeom>
            <a:noFill/>
            <a:ln w="19050" cap="flat" cmpd="sng">
              <a:solidFill>
                <a:schemeClr val="l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1" name="Google Shape;141;p13"/>
          <p:cNvSpPr txBox="1">
            <a:spLocks noGrp="1"/>
          </p:cNvSpPr>
          <p:nvPr>
            <p:ph type="body" idx="1"/>
          </p:nvPr>
        </p:nvSpPr>
        <p:spPr>
          <a:xfrm>
            <a:off x="0" y="2105794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2"/>
          </p:nvPr>
        </p:nvSpPr>
        <p:spPr>
          <a:xfrm>
            <a:off x="-148" y="2681858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@PTLin0519/kaggle%E7%AB%B6%E8%B3%BD-instacart-market-basket-analysis-%E4%B8%80-%E7%AB%B6%E8%B3%BD%E7%B0%A1%E4%BB%8B%E8%88%87%E6%8E%A2%E7%B4%A2%E6%80%A7%E6%95%B8%E6%93%9A%E5%88%86%E6%9E%90-972183f2a19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0/08/07/why-online2offline-commerce-is-a-trillion-dollar-opportunit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rmarjigar4.medium.com/kaggle-instacart-market-basket-analysis-9148608cdf1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@PTLin0519/kaggle%E7%AB%B6%E8%B3%BD-instacart-market-basket-analysis-%E4%B8%80-%E7%AB%B6%E8%B3%BD%E7%B0%A1%E4%BB%8B%E8%88%87%E6%8E%A2%E7%B4%A2%E6%80%A7%E6%95%B8%E6%93%9A%E5%88%86%E6%9E%90-972183f2a19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Instacart market basket analysis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Karen  2022/07/11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purchase weekday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20825" y="1990725"/>
            <a:ext cx="34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0為週六、1為週日以此類推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週六最愛買！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週三小週末反而消費少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875" y="1505400"/>
            <a:ext cx="5012924" cy="30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t="6191"/>
          <a:stretch/>
        </p:blipFill>
        <p:spPr>
          <a:xfrm>
            <a:off x="1353075" y="1252425"/>
            <a:ext cx="6060626" cy="36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order interval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752975" y="959325"/>
            <a:ext cx="19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距上次購買間隔天數分佈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Purchase frequency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最低購買次數為4次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最高為100次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053" y="1513000"/>
            <a:ext cx="4928222" cy="311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8276600" y="4020800"/>
            <a:ext cx="248100" cy="4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numbers of items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63" y="1771675"/>
            <a:ext cx="8391275" cy="22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561975"/>
            <a:ext cx="802957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0" y="353162"/>
            <a:ext cx="8719901" cy="4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Purchase frequency by product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5412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分析過往訂單記錄，找出 TOP 10 明星商品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Banana, the king of the fruit?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7682"/>
            <a:ext cx="3812100" cy="354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819163" y="1011625"/>
            <a:ext cx="40503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分析過往訂單記錄，找出 Last 10 不受歡迎商品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特殊食品、酒？！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802" y="352375"/>
            <a:ext cx="3146460" cy="443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75" y="2495525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 descr="美國加州白酒&gt; 銀鎮酒廠卡奈羅夏多內白酒- WINE&amp;amp;TASTE 品迷網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663" y="2459800"/>
            <a:ext cx="873125" cy="1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1225" y="2459800"/>
            <a:ext cx="1309700" cy="1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8049" y="2130196"/>
            <a:ext cx="1002150" cy="16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88" y="1266800"/>
            <a:ext cx="6942819" cy="359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819150" y="312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the department which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product is only purchased one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81905"/>
            <a:ext cx="7505699" cy="372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819150" y="57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product department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4912975" y="4062925"/>
            <a:ext cx="259500" cy="51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1146525" y="4062925"/>
            <a:ext cx="259500" cy="51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1817600" y="4062925"/>
            <a:ext cx="259500" cy="6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32"/>
          <p:cNvGraphicFramePr/>
          <p:nvPr/>
        </p:nvGraphicFramePr>
        <p:xfrm>
          <a:off x="461950" y="17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{7F7CBCBD-FCCC-4C3D-AE97-80254C7BDFA1}</a:tableStyleId>
              </a:tblPr>
              <a:tblGrid>
                <a:gridCol w="14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purchase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product_name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reordered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819150" y="459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Define reorder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80" name="Google Shape;280;p32"/>
          <p:cNvGraphicFramePr/>
          <p:nvPr/>
        </p:nvGraphicFramePr>
        <p:xfrm>
          <a:off x="3199275" y="17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{7F7CBCBD-FCCC-4C3D-AE97-80254C7BDFA1}</a:tableStyleId>
              </a:tblPr>
              <a:tblGrid>
                <a:gridCol w="135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purchase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product_name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reordered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1" name="Google Shape;281;p32"/>
          <p:cNvGraphicFramePr/>
          <p:nvPr/>
        </p:nvGraphicFramePr>
        <p:xfrm>
          <a:off x="6065050" y="17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{7F7CBCBD-FCCC-4C3D-AE97-80254C7BDFA1}</a:tableStyleId>
              </a:tblPr>
              <a:tblGrid>
                <a:gridCol w="14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third purchase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product_name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reordered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2" name="Google Shape;282;p32"/>
          <p:cNvSpPr txBox="1"/>
          <p:nvPr/>
        </p:nvSpPr>
        <p:spPr>
          <a:xfrm>
            <a:off x="875500" y="1203800"/>
            <a:ext cx="728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eorgia"/>
              <a:buChar char="●"/>
            </a:pPr>
            <a:r>
              <a:rPr lang="zh-TW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reordered: 1 if this product has been ordered by this user in the past, 0 otherwise</a:t>
            </a:r>
            <a:endParaRPr sz="1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819150" y="15089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zh-TW" sz="2100">
                <a:latin typeface="Georgia"/>
                <a:ea typeface="Georgia"/>
                <a:cs typeface="Georgia"/>
                <a:sym typeface="Georgia"/>
              </a:rPr>
              <a:t>Background 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zh-TW" sz="2100">
                <a:latin typeface="Georgia"/>
                <a:ea typeface="Georgia"/>
                <a:cs typeface="Georgia"/>
                <a:sym typeface="Georgia"/>
              </a:rPr>
              <a:t>Exploratory Data Analysis (EDA)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zh-TW" sz="2100">
                <a:latin typeface="Georgia"/>
                <a:ea typeface="Georgia"/>
                <a:cs typeface="Georgia"/>
                <a:sym typeface="Georgia"/>
              </a:rPr>
              <a:t>Modeling (Xgboost)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zh-TW" sz="2100">
                <a:latin typeface="Georgia"/>
                <a:ea typeface="Georgia"/>
                <a:cs typeface="Georgia"/>
                <a:sym typeface="Georgia"/>
              </a:rPr>
              <a:t>Apyori association analysis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zh-TW" sz="2100">
                <a:latin typeface="Georgia"/>
                <a:ea typeface="Georgia"/>
                <a:cs typeface="Georgia"/>
                <a:sym typeface="Georgia"/>
              </a:rPr>
              <a:t>Summary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819150" y="529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 - Reorder ratio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75" y="1731700"/>
            <a:ext cx="3230925" cy="29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4">
            <a:alphaModFix/>
          </a:blip>
          <a:srcRect l="8403" t="9703" r="7222" b="3112"/>
          <a:stretch/>
        </p:blipFill>
        <p:spPr>
          <a:xfrm>
            <a:off x="5042650" y="1875946"/>
            <a:ext cx="3282200" cy="276662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>
            <a:spLocks noGrp="1"/>
          </p:cNvSpPr>
          <p:nvPr>
            <p:ph type="body" idx="1"/>
          </p:nvPr>
        </p:nvSpPr>
        <p:spPr>
          <a:xfrm>
            <a:off x="819150" y="1273475"/>
            <a:ext cx="75057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latin typeface="Georgia"/>
                <a:ea typeface="Georgia"/>
                <a:cs typeface="Georgia"/>
                <a:sym typeface="Georgia"/>
              </a:rPr>
              <a:t>                 prior                                                    train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438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 - Distibution of department  by reorder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819150" y="1299975"/>
            <a:ext cx="75057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latin typeface="Georgia"/>
                <a:ea typeface="Georgia"/>
                <a:cs typeface="Georgia"/>
                <a:sym typeface="Georgia"/>
              </a:rPr>
              <a:t>      reordered                                               non_reordered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t="5473"/>
          <a:stretch/>
        </p:blipFill>
        <p:spPr>
          <a:xfrm>
            <a:off x="273975" y="1969850"/>
            <a:ext cx="4237199" cy="29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74" y="1922475"/>
            <a:ext cx="4092175" cy="2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87" y="954350"/>
            <a:ext cx="8081026" cy="34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683100" y="323050"/>
            <a:ext cx="808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EDA - Distibution of aisles by reorder</a:t>
            </a:r>
            <a:endParaRPr sz="3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36"/>
          <p:cNvSpPr txBox="1">
            <a:spLocks noGrp="1"/>
          </p:cNvSpPr>
          <p:nvPr>
            <p:ph type="body" idx="1"/>
          </p:nvPr>
        </p:nvSpPr>
        <p:spPr>
          <a:xfrm>
            <a:off x="819150" y="1299975"/>
            <a:ext cx="75057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latin typeface="Georgia"/>
                <a:ea typeface="Georgia"/>
                <a:cs typeface="Georgia"/>
                <a:sym typeface="Georgia"/>
              </a:rPr>
              <a:t>      reordered                                               non_reordered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1886800"/>
            <a:ext cx="4204886" cy="276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 r="60199"/>
          <a:stretch/>
        </p:blipFill>
        <p:spPr>
          <a:xfrm>
            <a:off x="4872750" y="1772725"/>
            <a:ext cx="1427700" cy="30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4">
            <a:alphaModFix/>
          </a:blip>
          <a:srcRect l="40073" r="2166" b="31894"/>
          <a:stretch/>
        </p:blipFill>
        <p:spPr>
          <a:xfrm>
            <a:off x="6300450" y="1886800"/>
            <a:ext cx="2514949" cy="2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t="16268" r="-1204"/>
          <a:stretch/>
        </p:blipFill>
        <p:spPr>
          <a:xfrm>
            <a:off x="431388" y="385198"/>
            <a:ext cx="8281225" cy="437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533075" y="1339900"/>
            <a:ext cx="6339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690800" y="3221200"/>
            <a:ext cx="633900" cy="18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275975" y="1233400"/>
            <a:ext cx="4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4357500" y="3114700"/>
            <a:ext cx="4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00" y="234850"/>
            <a:ext cx="7194001" cy="46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3178375" y="4576200"/>
            <a:ext cx="58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Georgia"/>
                <a:ea typeface="Georgia"/>
                <a:cs typeface="Georgia"/>
                <a:sym typeface="Georgia"/>
              </a:rPr>
              <a:t>ref:</a:t>
            </a:r>
            <a:r>
              <a:rPr lang="zh-TW" sz="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https://medium.com/@PTLin0519/kaggle%E7%AB%B6%E8%B3%BD-instacart-market-basket-analysis-%E4%B8%80-%E7%AB%B6%E8%B3%BD%E7%B0%A1%E4%BB%8B%E8%88%87%E6%8E%A2%E7%B4%A2%E6%80%A7%E6%95%B8%E6%93%9A%E5%88%86%E6%9E%90-972183f2a19b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Feature Engineering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body" idx="1"/>
          </p:nvPr>
        </p:nvSpPr>
        <p:spPr>
          <a:xfrm>
            <a:off x="476875" y="1600950"/>
            <a:ext cx="4273500" cy="28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商品面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被購買的次數 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被重複購買比例	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被第一次購買的次數	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被第二次購買的次數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客戶面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距離上一次購買天數的總和和平均 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平均單次購買的產品數量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平均將該商品放入購物車的順序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平均購買該商品的次數 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連續沒有購買該商品的次數</a:t>
            </a:r>
            <a:endParaRPr sz="1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9962"/>
            <a:ext cx="4000301" cy="22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latin typeface="Georgia"/>
                <a:ea typeface="Georgia"/>
                <a:cs typeface="Georgia"/>
                <a:sym typeface="Georgia"/>
              </a:rPr>
              <a:t>Modeling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"/>
          </p:nvPr>
        </p:nvSpPr>
        <p:spPr>
          <a:xfrm>
            <a:off x="819150" y="2947725"/>
            <a:ext cx="39627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高準確度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適合作為 baseline model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準確度較不受無效特徵干擾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63" y="845600"/>
            <a:ext cx="372427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4719925" y="2026125"/>
            <a:ext cx="4639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40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0"/>
              <a:buFont typeface="Georgia"/>
              <a:buChar char="●"/>
            </a:pPr>
            <a:r>
              <a:rPr lang="zh-TW" sz="1660">
                <a:latin typeface="Georgia"/>
                <a:ea typeface="Georgia"/>
                <a:cs typeface="Georgia"/>
                <a:sym typeface="Georgia"/>
              </a:rPr>
              <a:t>Baseline model score       : 0.37625</a:t>
            </a:r>
            <a:endParaRPr sz="166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40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0"/>
              <a:buFont typeface="Georgia"/>
              <a:buChar char="●"/>
            </a:pPr>
            <a:r>
              <a:rPr lang="zh-TW" sz="1660">
                <a:latin typeface="Georgia"/>
                <a:ea typeface="Georgia"/>
                <a:cs typeface="Georgia"/>
                <a:sym typeface="Georgia"/>
              </a:rPr>
              <a:t>Grid Search score   : 0.37968 (38.3%)</a:t>
            </a:r>
            <a:endParaRPr sz="166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66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t="26395" b="32489"/>
          <a:stretch/>
        </p:blipFill>
        <p:spPr>
          <a:xfrm>
            <a:off x="883125" y="1592900"/>
            <a:ext cx="3046200" cy="12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t="13184" r="5846" b="29214"/>
          <a:stretch/>
        </p:blipFill>
        <p:spPr>
          <a:xfrm>
            <a:off x="4614300" y="3043925"/>
            <a:ext cx="4230826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5" y="1386200"/>
            <a:ext cx="5093450" cy="26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5450800" y="1512750"/>
            <a:ext cx="3571500" cy="2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重複購買率 (user_reorder_ratio)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被購買的次數 (prod_order)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距離上一次購買天數的平均 (mean_days_prior)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平均單次購買的產品數量 (user_avg_basket)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819150" y="502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latin typeface="Georgia"/>
                <a:ea typeface="Georgia"/>
                <a:cs typeface="Georgia"/>
                <a:sym typeface="Georgia"/>
              </a:rPr>
              <a:t>Features importance analysis 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Apyori association analysis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42"/>
          <p:cNvSpPr txBox="1">
            <a:spLocks noGrp="1"/>
          </p:cNvSpPr>
          <p:nvPr>
            <p:ph type="body" idx="1"/>
          </p:nvPr>
        </p:nvSpPr>
        <p:spPr>
          <a:xfrm>
            <a:off x="349200" y="1313400"/>
            <a:ext cx="8445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zh-TW" sz="1700">
                <a:latin typeface="Georgia"/>
                <a:ea typeface="Georgia"/>
                <a:cs typeface="Georgia"/>
                <a:sym typeface="Georgia"/>
              </a:rPr>
              <a:t>關聯分析: 找尋資料彼此之間的關聯，透過兩種主要的方式來進行分析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○"/>
            </a:pPr>
            <a:r>
              <a:rPr lang="zh-TW" sz="1700">
                <a:latin typeface="Georgia"/>
                <a:ea typeface="Georgia"/>
                <a:cs typeface="Georgia"/>
                <a:sym typeface="Georgia"/>
              </a:rPr>
              <a:t>頻繁項集: 經常一起出現的物品集合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○"/>
            </a:pPr>
            <a:r>
              <a:rPr lang="zh-TW" sz="1700">
                <a:latin typeface="Georgia"/>
                <a:ea typeface="Georgia"/>
                <a:cs typeface="Georgia"/>
                <a:sym typeface="Georgia"/>
              </a:rPr>
              <a:t>關聯規則: 表達數據之間的可能存在很強關聯性</a:t>
            </a:r>
            <a:br>
              <a:rPr lang="zh-TW" sz="1700">
                <a:latin typeface="Georgia"/>
                <a:ea typeface="Georgia"/>
                <a:cs typeface="Georgia"/>
                <a:sym typeface="Georgia"/>
              </a:rPr>
            </a:b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zh-TW" sz="17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支持度(Support)</a:t>
            </a:r>
            <a:r>
              <a:rPr lang="zh-TW" sz="1700">
                <a:latin typeface="Georgia"/>
                <a:ea typeface="Georgia"/>
                <a:cs typeface="Georgia"/>
                <a:sym typeface="Georgia"/>
              </a:rPr>
              <a:t> : 表示為 item-set 在整個 AllSamples 中出現的頻率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3345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Support(X) = number(X) / number(AllSamples)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zh-TW" sz="17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信心度(Confidence)</a:t>
            </a:r>
            <a:r>
              <a:rPr lang="zh-TW" sz="1700">
                <a:latin typeface="Georgia"/>
                <a:ea typeface="Georgia"/>
                <a:cs typeface="Georgia"/>
                <a:sym typeface="Georgia"/>
              </a:rPr>
              <a:t> : 表示當事件X發生的情況下，同時會發生Y的可能性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rgbClr val="23345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Confidence(X→Y) = P(Y|X) ，= P(X∩Y) / P(X)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755425" y="3154925"/>
            <a:ext cx="7505700" cy="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公開資料集 :Instacart Online Grocery Shopping Dataset 2017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根據之前的購買資料計算客戶再度訪問平台時可能再次購買的商品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83175" y="1465300"/>
            <a:ext cx="7285113" cy="23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598859"/>
            <a:ext cx="7505701" cy="14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Background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43"/>
          <p:cNvGraphicFramePr/>
          <p:nvPr/>
        </p:nvGraphicFramePr>
        <p:xfrm>
          <a:off x="1374725" y="84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{7F7CBCBD-FCCC-4C3D-AE97-80254C7BDFA1}</a:tableStyleId>
              </a:tblPr>
              <a:tblGrid>
                <a:gridCol w="17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交易編號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商品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豆漿、萵苣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萵苣、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尿布</a:t>
                      </a:r>
                      <a:r>
                        <a:rPr lang="zh-TW" sz="2300"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葡萄酒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、甜菜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solidFill>
                            <a:srgbClr val="0000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豆漿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尿布</a:t>
                      </a:r>
                      <a:r>
                        <a:rPr lang="zh-TW" sz="2300"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葡萄酒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、橙汁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萵苣、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豆漿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尿布</a:t>
                      </a:r>
                      <a:r>
                        <a:rPr lang="zh-TW" sz="2300"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葡萄酒</a:t>
                      </a:r>
                      <a:endParaRPr sz="230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萵苣、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豆漿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</a:t>
                      </a:r>
                      <a:r>
                        <a:rPr lang="zh-TW" sz="2300">
                          <a:solidFill>
                            <a:srgbClr val="0000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尿布</a:t>
                      </a:r>
                      <a:r>
                        <a:rPr lang="zh-TW" sz="2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、橙汁</a:t>
                      </a:r>
                      <a:endParaRPr sz="2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9292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Apyori Association Analysis Case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44"/>
          <p:cNvSpPr txBox="1">
            <a:spLocks noGrp="1"/>
          </p:cNvSpPr>
          <p:nvPr>
            <p:ph type="body" idx="1"/>
          </p:nvPr>
        </p:nvSpPr>
        <p:spPr>
          <a:xfrm>
            <a:off x="638325" y="2108025"/>
            <a:ext cx="7862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latin typeface="Georgia"/>
                <a:ea typeface="Georgia"/>
                <a:cs typeface="Georgia"/>
                <a:sym typeface="Georgia"/>
              </a:rPr>
              <a:t>Organic Strawberries (275577)           </a:t>
            </a:r>
            <a:r>
              <a:rPr lang="zh-TW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Organic Hass Avocado (</a:t>
            </a:r>
            <a:r>
              <a:rPr lang="zh-TW" sz="1400">
                <a:latin typeface="Georgia"/>
                <a:ea typeface="Georgia"/>
                <a:cs typeface="Georgia"/>
                <a:sym typeface="Georgia"/>
              </a:rPr>
              <a:t>42333)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3">
            <a:alphaModFix/>
          </a:blip>
          <a:srcRect t="15744" b="18100"/>
          <a:stretch/>
        </p:blipFill>
        <p:spPr>
          <a:xfrm>
            <a:off x="954525" y="1071108"/>
            <a:ext cx="1708350" cy="113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4">
            <a:alphaModFix/>
          </a:blip>
          <a:srcRect t="4984" b="10104"/>
          <a:stretch/>
        </p:blipFill>
        <p:spPr>
          <a:xfrm>
            <a:off x="3884975" y="1248400"/>
            <a:ext cx="1444275" cy="1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3036113" y="1399488"/>
            <a:ext cx="546300" cy="473400"/>
          </a:xfrm>
          <a:prstGeom prst="mathPlus">
            <a:avLst>
              <a:gd name="adj1" fmla="val 2352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44"/>
          <p:cNvGrpSpPr/>
          <p:nvPr/>
        </p:nvGrpSpPr>
        <p:grpSpPr>
          <a:xfrm>
            <a:off x="1771678" y="2269317"/>
            <a:ext cx="3214728" cy="461802"/>
            <a:chOff x="2794925" y="3620155"/>
            <a:chExt cx="2656800" cy="546900"/>
          </a:xfrm>
        </p:grpSpPr>
        <p:sp>
          <p:nvSpPr>
            <p:cNvPr id="375" name="Google Shape;375;p44"/>
            <p:cNvSpPr txBox="1"/>
            <p:nvPr/>
          </p:nvSpPr>
          <p:spPr>
            <a:xfrm>
              <a:off x="3809051" y="3620155"/>
              <a:ext cx="7545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FF0000"/>
                  </a:solidFill>
                  <a:latin typeface="Georgia"/>
                  <a:ea typeface="Georgia"/>
                  <a:cs typeface="Georgia"/>
                  <a:sym typeface="Georgia"/>
                </a:rPr>
                <a:t>15%!</a:t>
              </a:r>
              <a:endParaRPr sz="18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376" name="Google Shape;376;p44"/>
            <p:cNvGrpSpPr/>
            <p:nvPr/>
          </p:nvGrpSpPr>
          <p:grpSpPr>
            <a:xfrm>
              <a:off x="2794925" y="3783225"/>
              <a:ext cx="2656800" cy="350700"/>
              <a:chOff x="2794925" y="3783225"/>
              <a:chExt cx="2656800" cy="350700"/>
            </a:xfrm>
          </p:grpSpPr>
          <p:cxnSp>
            <p:nvCxnSpPr>
              <p:cNvPr id="377" name="Google Shape;377;p44"/>
              <p:cNvCxnSpPr/>
              <p:nvPr/>
            </p:nvCxnSpPr>
            <p:spPr>
              <a:xfrm>
                <a:off x="2794925" y="3793875"/>
                <a:ext cx="0" cy="329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44"/>
              <p:cNvCxnSpPr/>
              <p:nvPr/>
            </p:nvCxnSpPr>
            <p:spPr>
              <a:xfrm>
                <a:off x="2794925" y="4123275"/>
                <a:ext cx="265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44"/>
              <p:cNvCxnSpPr/>
              <p:nvPr/>
            </p:nvCxnSpPr>
            <p:spPr>
              <a:xfrm rot="10800000">
                <a:off x="5451725" y="3783225"/>
                <a:ext cx="0" cy="35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380" name="Google Shape;380;p44"/>
          <p:cNvSpPr txBox="1"/>
          <p:nvPr/>
        </p:nvSpPr>
        <p:spPr>
          <a:xfrm>
            <a:off x="6634900" y="1282200"/>
            <a:ext cx="2309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Support: 0.028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Confidence: 0.45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5771725" y="1512000"/>
            <a:ext cx="546300" cy="29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3194713" y="3509575"/>
            <a:ext cx="546300" cy="473400"/>
          </a:xfrm>
          <a:prstGeom prst="mathPlus">
            <a:avLst>
              <a:gd name="adj1" fmla="val 2352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5860000" y="3599125"/>
            <a:ext cx="546300" cy="29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5">
            <a:alphaModFix/>
          </a:blip>
          <a:srcRect t="15163" b="24877"/>
          <a:stretch/>
        </p:blipFill>
        <p:spPr>
          <a:xfrm>
            <a:off x="1232725" y="3371867"/>
            <a:ext cx="1444275" cy="8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 rotWithShape="1">
          <a:blip r:embed="rId6">
            <a:alphaModFix/>
          </a:blip>
          <a:srcRect l="7380" r="6797"/>
          <a:stretch/>
        </p:blipFill>
        <p:spPr>
          <a:xfrm>
            <a:off x="4509997" y="3327573"/>
            <a:ext cx="819256" cy="95459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 txBox="1">
            <a:spLocks noGrp="1"/>
          </p:cNvSpPr>
          <p:nvPr>
            <p:ph type="body" idx="1"/>
          </p:nvPr>
        </p:nvSpPr>
        <p:spPr>
          <a:xfrm>
            <a:off x="199500" y="4278200"/>
            <a:ext cx="8745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Boneless Skinless Chicken Breasts (</a:t>
            </a:r>
            <a:r>
              <a:rPr lang="zh-TW" sz="1400">
                <a:latin typeface="Georgia"/>
                <a:ea typeface="Georgia"/>
                <a:cs typeface="Georgia"/>
                <a:sym typeface="Georgia"/>
              </a:rPr>
              <a:t>52369)          Organic Baby Spinach (8823)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87" name="Google Shape;387;p44"/>
          <p:cNvGrpSpPr/>
          <p:nvPr/>
        </p:nvGrpSpPr>
        <p:grpSpPr>
          <a:xfrm>
            <a:off x="2109125" y="4511506"/>
            <a:ext cx="2656800" cy="507901"/>
            <a:chOff x="2794925" y="3624832"/>
            <a:chExt cx="2656800" cy="667500"/>
          </a:xfrm>
        </p:grpSpPr>
        <p:sp>
          <p:nvSpPr>
            <p:cNvPr id="388" name="Google Shape;388;p44"/>
            <p:cNvSpPr txBox="1"/>
            <p:nvPr/>
          </p:nvSpPr>
          <p:spPr>
            <a:xfrm>
              <a:off x="3746075" y="3624832"/>
              <a:ext cx="7545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1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16%!</a:t>
              </a:r>
              <a:endParaRPr sz="2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" name="Google Shape;389;p44"/>
            <p:cNvGrpSpPr/>
            <p:nvPr/>
          </p:nvGrpSpPr>
          <p:grpSpPr>
            <a:xfrm>
              <a:off x="2794925" y="3783225"/>
              <a:ext cx="2656800" cy="350700"/>
              <a:chOff x="2794925" y="3783225"/>
              <a:chExt cx="2656800" cy="350700"/>
            </a:xfrm>
          </p:grpSpPr>
          <p:cxnSp>
            <p:nvCxnSpPr>
              <p:cNvPr id="390" name="Google Shape;390;p44"/>
              <p:cNvCxnSpPr/>
              <p:nvPr/>
            </p:nvCxnSpPr>
            <p:spPr>
              <a:xfrm>
                <a:off x="2794925" y="3793875"/>
                <a:ext cx="0" cy="329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44"/>
              <p:cNvCxnSpPr/>
              <p:nvPr/>
            </p:nvCxnSpPr>
            <p:spPr>
              <a:xfrm>
                <a:off x="2794925" y="4123275"/>
                <a:ext cx="2656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44"/>
              <p:cNvCxnSpPr/>
              <p:nvPr/>
            </p:nvCxnSpPr>
            <p:spPr>
              <a:xfrm rot="10800000">
                <a:off x="5451725" y="3783225"/>
                <a:ext cx="0" cy="350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393" name="Google Shape;393;p44"/>
          <p:cNvSpPr txBox="1"/>
          <p:nvPr/>
        </p:nvSpPr>
        <p:spPr>
          <a:xfrm>
            <a:off x="6703750" y="3339600"/>
            <a:ext cx="242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Support: 0.006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Confidence: 0.278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2977950" y="785825"/>
            <a:ext cx="802200" cy="47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prior</a:t>
            </a:r>
            <a:endParaRPr/>
          </a:p>
        </p:txBody>
      </p:sp>
      <p:sp>
        <p:nvSpPr>
          <p:cNvPr id="395" name="Google Shape;395;p44"/>
          <p:cNvSpPr txBox="1"/>
          <p:nvPr/>
        </p:nvSpPr>
        <p:spPr>
          <a:xfrm>
            <a:off x="7383275" y="785825"/>
            <a:ext cx="641400" cy="47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Georgia"/>
                <a:ea typeface="Georgia"/>
                <a:cs typeface="Georgia"/>
                <a:sym typeface="Georgia"/>
              </a:rPr>
              <a:t>test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514350" y="540800"/>
            <a:ext cx="7505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Summary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1" name="Google Shape;401;p45"/>
          <p:cNvSpPr txBox="1">
            <a:spLocks noGrp="1"/>
          </p:cNvSpPr>
          <p:nvPr>
            <p:ph type="body" idx="1"/>
          </p:nvPr>
        </p:nvSpPr>
        <p:spPr>
          <a:xfrm>
            <a:off x="514350" y="1164700"/>
            <a:ext cx="80814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藉由過去的訂單數據，利用 model 能預測下次顧客是否再度購買商品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觀察 organic 在資料集中，可能成為重要的特徵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通過關聯分析發現訂單中的商品有交互關係，例如購買A產品經常購買B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575150" y="2343150"/>
            <a:ext cx="7505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Future works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575150" y="2883250"/>
            <a:ext cx="77406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data augmentation:  加入用戶最近的 3 - 5 個訂單提高訓練數據量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product feature engineering: organic  feature, alternative item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none prediction model: 有可能用戶下一次訂單中不回購任何商品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other models: RNN, CNN, LGBMClassifier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design new training flow: 由於產品間有交互作用，可以設計新的訓練流程，不只是將每一個產品當成獨立的分類問題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4900375" y="1587450"/>
            <a:ext cx="4077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成立於 2012 年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提供 O2O 生鮮雜貨代買代送服務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○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O2O (Online to Offline)  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marR="0" lvl="1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○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團購服務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提供使用者比價資訊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60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50"/>
              <a:buFont typeface="Georgia"/>
              <a:buChar char="●"/>
            </a:pPr>
            <a:r>
              <a:rPr lang="zh-TW" sz="185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提供購物專家購買的最佳路徑，依照天氣、交通調整運費</a:t>
            </a:r>
            <a:endParaRPr sz="185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75" y="994125"/>
            <a:ext cx="4720700" cy="33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 - Briefly review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819150" y="14968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來自約 20 萬名 Instacart 用戶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約 340 萬的訂單數量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將近 5 萬件商品項目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這些商品的類別，分佈 21 種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商品擺放的位置，約有 134 個商品陳列走道位置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對於每個用戶提供 4 ~ 100 個訂單資料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075"/>
            <a:ext cx="8839197" cy="446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3984600" y="4652400"/>
            <a:ext cx="50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ref:</a:t>
            </a:r>
            <a:r>
              <a:rPr lang="zh-TW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https://parmarjigar4.medium.com/kaggle-instacart-market-basket-analysis-9148608cdf18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03400" y="1512775"/>
            <a:ext cx="214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prepared soup salads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energy granola bars</a:t>
            </a:r>
            <a:endParaRPr sz="1100">
              <a:solidFill>
                <a:srgbClr val="0000FF"/>
              </a:solidFill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621375" y="1512775"/>
            <a:ext cx="214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frozen 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bakery</a:t>
            </a:r>
            <a:endParaRPr sz="1100">
              <a:solidFill>
                <a:srgbClr val="0000FF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512388" y="2035975"/>
            <a:ext cx="214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chocolate sandwich cookies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0000FF"/>
                </a:solidFill>
              </a:rPr>
              <a:t>all-seasons salt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473475"/>
            <a:ext cx="83343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3178375" y="4576200"/>
            <a:ext cx="58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latin typeface="Georgia"/>
                <a:ea typeface="Georgia"/>
                <a:cs typeface="Georgia"/>
                <a:sym typeface="Georgia"/>
              </a:rPr>
              <a:t>ref:</a:t>
            </a:r>
            <a:r>
              <a:rPr lang="zh-TW" sz="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https://medium.com/@PTLin0519/kaggle%E7%AB%B6%E8%B3%BD-instacart-market-basket-analysis-%E4%B8%80-%E7%AB%B6%E8%B3%BD%E7%B0%A1%E4%BB%8B%E8%88%87%E6%8E%A2%E7%B4%A2%E6%80%A7%E6%95%B8%E6%93%9A%E5%88%86%E6%9E%90-972183f2a19b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524800" y="4054875"/>
            <a:ext cx="111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Prior   (p)</a:t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Train  (tr)</a:t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Test   (te)</a:t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Dataset review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拆分三個資料集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Prior dataset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Train dataset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Test dataset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2874"/>
          <a:stretch/>
        </p:blipFill>
        <p:spPr>
          <a:xfrm>
            <a:off x="3510450" y="1408025"/>
            <a:ext cx="5014175" cy="33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EDA- Distribution of purchase time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zh-TW" sz="1800">
                <a:latin typeface="Georgia"/>
                <a:ea typeface="Georgia"/>
                <a:cs typeface="Georgia"/>
                <a:sym typeface="Georgia"/>
              </a:rPr>
              <a:t>消費集中在10am~4pm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850" y="1589150"/>
            <a:ext cx="4514424" cy="29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78EBDD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4810</Words>
  <Application>Microsoft Office PowerPoint</Application>
  <PresentationFormat>如螢幕大小 (16:9)</PresentationFormat>
  <Paragraphs>344</Paragraphs>
  <Slides>33</Slides>
  <Notes>33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Calibri</vt:lpstr>
      <vt:lpstr>Microsoft JhengHei</vt:lpstr>
      <vt:lpstr>Georgia</vt:lpstr>
      <vt:lpstr>Lato</vt:lpstr>
      <vt:lpstr>Arial</vt:lpstr>
      <vt:lpstr>Microsoft Yahei</vt:lpstr>
      <vt:lpstr>Nunito</vt:lpstr>
      <vt:lpstr>Shift</vt:lpstr>
      <vt:lpstr>Instacart market basket analysis</vt:lpstr>
      <vt:lpstr>Outline</vt:lpstr>
      <vt:lpstr>Background </vt:lpstr>
      <vt:lpstr>PowerPoint 簡報</vt:lpstr>
      <vt:lpstr>EDA - Briefly review</vt:lpstr>
      <vt:lpstr>PowerPoint 簡報</vt:lpstr>
      <vt:lpstr>PowerPoint 簡報</vt:lpstr>
      <vt:lpstr>EDA- Dataset review</vt:lpstr>
      <vt:lpstr>EDA- Distribution of purchase time</vt:lpstr>
      <vt:lpstr>EDA- Distribution of purchase weekday</vt:lpstr>
      <vt:lpstr>EDA- Distribution of order interval </vt:lpstr>
      <vt:lpstr>EDA- Purchase frequency</vt:lpstr>
      <vt:lpstr>EDA- Distribution of numbers of items</vt:lpstr>
      <vt:lpstr>PowerPoint 簡報</vt:lpstr>
      <vt:lpstr>EDA- Purchase frequency by product</vt:lpstr>
      <vt:lpstr>PowerPoint 簡報</vt:lpstr>
      <vt:lpstr>EDA- Distribution of the department which product is only purchased one</vt:lpstr>
      <vt:lpstr>EDA- Distribution of product department</vt:lpstr>
      <vt:lpstr>Define reorder</vt:lpstr>
      <vt:lpstr>EDA - Reorder ratio </vt:lpstr>
      <vt:lpstr>EDA - Distibution of department  by reorder</vt:lpstr>
      <vt:lpstr>PowerPoint 簡報</vt:lpstr>
      <vt:lpstr>PowerPoint 簡報</vt:lpstr>
      <vt:lpstr>PowerPoint 簡報</vt:lpstr>
      <vt:lpstr>PowerPoint 簡報</vt:lpstr>
      <vt:lpstr>Feature Engineering </vt:lpstr>
      <vt:lpstr>Modeling</vt:lpstr>
      <vt:lpstr>Features importance analysis </vt:lpstr>
      <vt:lpstr>Apyori association analysis</vt:lpstr>
      <vt:lpstr>PowerPoint 簡報</vt:lpstr>
      <vt:lpstr>Apyori Association Analysis Case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Instacart market basket analysis</dc:title>
  <cp:lastModifiedBy>SY K</cp:lastModifiedBy>
  <cp:revision>1</cp:revision>
  <dcterms:modified xsi:type="dcterms:W3CDTF">2022-08-03T13:56:19Z</dcterms:modified>
</cp:coreProperties>
</file>